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7" r:id="rId3"/>
    <p:sldId id="268" r:id="rId4"/>
    <p:sldId id="258" r:id="rId5"/>
    <p:sldId id="265" r:id="rId6"/>
    <p:sldId id="259" r:id="rId7"/>
    <p:sldId id="261" r:id="rId8"/>
    <p:sldId id="263" r:id="rId9"/>
    <p:sldId id="266" r:id="rId10"/>
    <p:sldId id="269" r:id="rId11"/>
    <p:sldId id="270" r:id="rId12"/>
    <p:sldId id="264" r:id="rId13"/>
  </p:sldIdLst>
  <p:sldSz cx="12192000" cy="6858000"/>
  <p:notesSz cx="6858000" cy="9144000"/>
  <p:embeddedFontLst>
    <p:embeddedFont>
      <p:font typeface="맑은 고딕" panose="020B0503020000020004" pitchFamily="50" charset="-127"/>
      <p:regular r:id="rId14"/>
      <p:bold r:id="rId15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4D4D"/>
    <a:srgbClr val="D92B2B"/>
    <a:srgbClr val="E26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660B408-B3CF-4A94-85FC-2B1E0A45F4A2}" styleName="어두운 스타일 2 - 강조 1/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93" autoAdjust="0"/>
    <p:restoredTop sz="94660"/>
  </p:normalViewPr>
  <p:slideViewPr>
    <p:cSldViewPr snapToGrid="0">
      <p:cViewPr varScale="1">
        <p:scale>
          <a:sx n="83" d="100"/>
          <a:sy n="83" d="100"/>
        </p:scale>
        <p:origin x="-102" y="-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F0391-C957-4DBE-9645-967BD45A30FF}" type="datetimeFigureOut">
              <a:rPr lang="ko-KR" altLang="en-US" smtClean="0"/>
              <a:t>2019-03-05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4D16-7E33-4023-AED2-68A19F64C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060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F0391-C957-4DBE-9645-967BD45A30FF}" type="datetimeFigureOut">
              <a:rPr lang="ko-KR" altLang="en-US" smtClean="0"/>
              <a:t>2019-03-05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4D16-7E33-4023-AED2-68A19F64C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2387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F0391-C957-4DBE-9645-967BD45A30FF}" type="datetimeFigureOut">
              <a:rPr lang="ko-KR" altLang="en-US" smtClean="0"/>
              <a:t>2019-03-05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4D16-7E33-4023-AED2-68A19F64C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0314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F0391-C957-4DBE-9645-967BD45A30FF}" type="datetimeFigureOut">
              <a:rPr lang="ko-KR" altLang="en-US" smtClean="0"/>
              <a:t>2019-03-05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4D16-7E33-4023-AED2-68A19F64C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4322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F0391-C957-4DBE-9645-967BD45A30FF}" type="datetimeFigureOut">
              <a:rPr lang="ko-KR" altLang="en-US" smtClean="0"/>
              <a:t>2019-03-05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4D16-7E33-4023-AED2-68A19F64C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5706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F0391-C957-4DBE-9645-967BD45A30FF}" type="datetimeFigureOut">
              <a:rPr lang="ko-KR" altLang="en-US" smtClean="0"/>
              <a:t>2019-03-05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4D16-7E33-4023-AED2-68A19F64C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5371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F0391-C957-4DBE-9645-967BD45A30FF}" type="datetimeFigureOut">
              <a:rPr lang="ko-KR" altLang="en-US" smtClean="0"/>
              <a:t>2019-03-05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4D16-7E33-4023-AED2-68A19F64C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7600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F0391-C957-4DBE-9645-967BD45A30FF}" type="datetimeFigureOut">
              <a:rPr lang="ko-KR" altLang="en-US" smtClean="0"/>
              <a:t>2019-03-05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4D16-7E33-4023-AED2-68A19F64C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8384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F0391-C957-4DBE-9645-967BD45A30FF}" type="datetimeFigureOut">
              <a:rPr lang="ko-KR" altLang="en-US" smtClean="0"/>
              <a:t>2019-03-05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4D16-7E33-4023-AED2-68A19F64C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2974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F0391-C957-4DBE-9645-967BD45A30FF}" type="datetimeFigureOut">
              <a:rPr lang="ko-KR" altLang="en-US" smtClean="0"/>
              <a:t>2019-03-05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4D16-7E33-4023-AED2-68A19F64C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0445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F0391-C957-4DBE-9645-967BD45A30FF}" type="datetimeFigureOut">
              <a:rPr lang="ko-KR" altLang="en-US" smtClean="0"/>
              <a:t>2019-03-05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4D16-7E33-4023-AED2-68A19F64C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9714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F0391-C957-4DBE-9645-967BD45A30FF}" type="datetimeFigureOut">
              <a:rPr lang="ko-KR" altLang="en-US" smtClean="0"/>
              <a:t>2019-03-05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74D16-7E33-4023-AED2-68A19F64C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493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05294" y="3327991"/>
            <a:ext cx="9144000" cy="1096372"/>
          </a:xfrm>
        </p:spPr>
        <p:txBody>
          <a:bodyPr>
            <a:normAutofit fontScale="90000"/>
          </a:bodyPr>
          <a:lstStyle/>
          <a:p>
            <a:pPr algn="l"/>
            <a:r>
              <a:rPr lang="ko-KR" altLang="en-US" sz="5300" dirty="0" err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학습자용</a:t>
            </a:r>
            <a:r>
              <a:rPr lang="ko-KR" altLang="en-US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6700" b="1" dirty="0" err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원격수업</a:t>
            </a:r>
            <a:r>
              <a:rPr lang="ko-KR" altLang="en-US" sz="67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매뉴얼</a:t>
            </a:r>
            <a:endParaRPr lang="ko-KR" altLang="en-US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" y="0"/>
            <a:ext cx="393404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모서리가 둥근 사각형 설명선 14"/>
          <p:cNvSpPr/>
          <p:nvPr/>
        </p:nvSpPr>
        <p:spPr>
          <a:xfrm>
            <a:off x="4293755" y="2817213"/>
            <a:ext cx="3000663" cy="578882"/>
          </a:xfrm>
          <a:prstGeom prst="wedgeRoundRectCallout">
            <a:avLst>
              <a:gd name="adj1" fmla="val -60146"/>
              <a:gd name="adj2" fmla="val -24093"/>
              <a:gd name="adj3" fmla="val 16667"/>
            </a:avLst>
          </a:prstGeom>
          <a:solidFill>
            <a:srgbClr val="DF4D4D"/>
          </a:solidFill>
        </p:spPr>
        <p:txBody>
          <a:bodyPr wrap="square" rtlCol="0" anchor="ctr">
            <a:spAutoFit/>
          </a:bodyPr>
          <a:lstStyle/>
          <a:p>
            <a:pPr algn="dist"/>
            <a:r>
              <a:rPr lang="ko-KR" altLang="en-US" sz="2000" b="1" spc="15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교수학습지원센터</a:t>
            </a:r>
            <a:r>
              <a:rPr lang="ko-KR" altLang="en-US" sz="2800" b="1" spc="15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</a:t>
            </a:r>
            <a:endParaRPr lang="ko-KR" altLang="en-US" sz="2800" b="1" spc="15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556"/>
          <a:stretch/>
        </p:blipFill>
        <p:spPr>
          <a:xfrm>
            <a:off x="3216564" y="2610107"/>
            <a:ext cx="952500" cy="80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6664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" y="0"/>
            <a:ext cx="402986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 rot="253192">
            <a:off x="4639944" y="95831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7953" y="265814"/>
            <a:ext cx="1326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 smtClean="0">
                <a:solidFill>
                  <a:srgbClr val="DF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r>
              <a:rPr lang="en-US" altLang="ko-KR" sz="2800" b="1" dirty="0" smtClean="0">
                <a:solidFill>
                  <a:srgbClr val="DF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과제</a:t>
            </a:r>
            <a:endParaRPr lang="ko-KR" altLang="en-US" sz="2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558" y="1723292"/>
            <a:ext cx="9105900" cy="4724400"/>
          </a:xfrm>
          <a:prstGeom prst="rect">
            <a:avLst/>
          </a:prstGeom>
        </p:spPr>
      </p:pic>
      <p:grpSp>
        <p:nvGrpSpPr>
          <p:cNvPr id="21" name="그룹 20"/>
          <p:cNvGrpSpPr/>
          <p:nvPr/>
        </p:nvGrpSpPr>
        <p:grpSpPr>
          <a:xfrm>
            <a:off x="924922" y="4403733"/>
            <a:ext cx="1592071" cy="646331"/>
            <a:chOff x="924922" y="2645274"/>
            <a:chExt cx="1592071" cy="646331"/>
          </a:xfrm>
        </p:grpSpPr>
        <p:sp>
          <p:nvSpPr>
            <p:cNvPr id="22" name="직사각형 21"/>
            <p:cNvSpPr/>
            <p:nvPr/>
          </p:nvSpPr>
          <p:spPr>
            <a:xfrm>
              <a:off x="924922" y="2806994"/>
              <a:ext cx="999460" cy="372139"/>
            </a:xfrm>
            <a:prstGeom prst="rect">
              <a:avLst/>
            </a:prstGeom>
            <a:noFill/>
            <a:ln w="50800">
              <a:solidFill>
                <a:srgbClr val="E26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870662" y="2645274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6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①</a:t>
              </a:r>
              <a:endParaRPr lang="ko-KR" altLang="en-US" sz="3600" b="1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2516993" y="3299180"/>
            <a:ext cx="1489892" cy="646331"/>
            <a:chOff x="3964610" y="3885941"/>
            <a:chExt cx="1489892" cy="646331"/>
          </a:xfrm>
        </p:grpSpPr>
        <p:sp>
          <p:nvSpPr>
            <p:cNvPr id="25" name="직사각형 24"/>
            <p:cNvSpPr/>
            <p:nvPr/>
          </p:nvSpPr>
          <p:spPr>
            <a:xfrm>
              <a:off x="4551630" y="4089047"/>
              <a:ext cx="902872" cy="443225"/>
            </a:xfrm>
            <a:prstGeom prst="rect">
              <a:avLst/>
            </a:prstGeom>
            <a:noFill/>
            <a:ln w="50800">
              <a:solidFill>
                <a:srgbClr val="E26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964610" y="3885941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6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②</a:t>
              </a:r>
              <a:endParaRPr lang="ko-KR" altLang="en-US" sz="3600" b="1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cxnSp>
        <p:nvCxnSpPr>
          <p:cNvPr id="27" name="꺾인 연결선 26"/>
          <p:cNvCxnSpPr>
            <a:stCxn id="25" idx="2"/>
          </p:cNvCxnSpPr>
          <p:nvPr/>
        </p:nvCxnSpPr>
        <p:spPr>
          <a:xfrm rot="5400000">
            <a:off x="3129157" y="4368449"/>
            <a:ext cx="849230" cy="3354"/>
          </a:xfrm>
          <a:prstGeom prst="bentConnector3">
            <a:avLst>
              <a:gd name="adj1" fmla="val 50000"/>
            </a:avLst>
          </a:prstGeom>
          <a:ln w="60325">
            <a:solidFill>
              <a:srgbClr val="E26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939891" y="4876064"/>
            <a:ext cx="4471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해당 과제를 클릭해서 과제 업로드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dirty="0" smtClean="0"/>
              <a:t>※ </a:t>
            </a:r>
            <a:r>
              <a:rPr lang="ko-KR" altLang="en-US" b="1" dirty="0" smtClean="0"/>
              <a:t>과제제출일시 이내에만</a:t>
            </a:r>
            <a:r>
              <a:rPr lang="ko-KR" altLang="en-US" dirty="0" smtClean="0"/>
              <a:t> 과제 제출 가능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2264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476" y="1657456"/>
            <a:ext cx="9086850" cy="4810125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" y="0"/>
            <a:ext cx="402986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 rot="253192">
            <a:off x="4639944" y="95831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7953" y="265814"/>
            <a:ext cx="1326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 smtClean="0">
                <a:solidFill>
                  <a:srgbClr val="DF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7</a:t>
            </a:r>
            <a:r>
              <a:rPr lang="en-US" altLang="ko-KR" sz="2800" b="1" dirty="0" smtClean="0">
                <a:solidFill>
                  <a:srgbClr val="DF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시험</a:t>
            </a:r>
            <a:endParaRPr lang="ko-KR" altLang="en-US" sz="2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924922" y="4696808"/>
            <a:ext cx="1592071" cy="646331"/>
            <a:chOff x="924922" y="2645274"/>
            <a:chExt cx="1592071" cy="646331"/>
          </a:xfrm>
        </p:grpSpPr>
        <p:sp>
          <p:nvSpPr>
            <p:cNvPr id="22" name="직사각형 21"/>
            <p:cNvSpPr/>
            <p:nvPr/>
          </p:nvSpPr>
          <p:spPr>
            <a:xfrm>
              <a:off x="924922" y="2806994"/>
              <a:ext cx="999460" cy="372139"/>
            </a:xfrm>
            <a:prstGeom prst="rect">
              <a:avLst/>
            </a:prstGeom>
            <a:noFill/>
            <a:ln w="50800">
              <a:solidFill>
                <a:srgbClr val="E26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870662" y="2645274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6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①</a:t>
              </a:r>
              <a:endParaRPr lang="ko-KR" altLang="en-US" sz="3600" b="1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8155792" y="3293790"/>
            <a:ext cx="1703314" cy="646331"/>
            <a:chOff x="3964610" y="3885941"/>
            <a:chExt cx="1703314" cy="646331"/>
          </a:xfrm>
        </p:grpSpPr>
        <p:sp>
          <p:nvSpPr>
            <p:cNvPr id="25" name="직사각형 24"/>
            <p:cNvSpPr/>
            <p:nvPr/>
          </p:nvSpPr>
          <p:spPr>
            <a:xfrm>
              <a:off x="4551629" y="4089048"/>
              <a:ext cx="1116295" cy="359996"/>
            </a:xfrm>
            <a:prstGeom prst="rect">
              <a:avLst/>
            </a:prstGeom>
            <a:noFill/>
            <a:ln w="50800">
              <a:solidFill>
                <a:srgbClr val="E26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964610" y="3885941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6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②</a:t>
              </a:r>
              <a:endParaRPr lang="ko-KR" altLang="en-US" sz="3600" b="1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cxnSp>
        <p:nvCxnSpPr>
          <p:cNvPr id="27" name="꺾인 연결선 26"/>
          <p:cNvCxnSpPr>
            <a:stCxn id="25" idx="2"/>
          </p:cNvCxnSpPr>
          <p:nvPr/>
        </p:nvCxnSpPr>
        <p:spPr>
          <a:xfrm rot="5400000">
            <a:off x="7557802" y="3286046"/>
            <a:ext cx="1172310" cy="2314005"/>
          </a:xfrm>
          <a:prstGeom prst="bentConnector2">
            <a:avLst/>
          </a:prstGeom>
          <a:ln w="60325">
            <a:solidFill>
              <a:srgbClr val="E26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537765" y="4817449"/>
            <a:ext cx="3466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응시하기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]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클릭해서 시험 응시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dirty="0" smtClean="0"/>
              <a:t>※ </a:t>
            </a:r>
            <a:r>
              <a:rPr lang="ko-KR" altLang="en-US" b="1" dirty="0" smtClean="0"/>
              <a:t>시험기간 이내에만</a:t>
            </a:r>
            <a:r>
              <a:rPr lang="ko-KR" altLang="en-US" dirty="0" smtClean="0"/>
              <a:t> 응시 가능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509324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04512" y="2820361"/>
            <a:ext cx="4231654" cy="1325563"/>
          </a:xfrm>
        </p:spPr>
        <p:txBody>
          <a:bodyPr>
            <a:normAutofit fontScale="90000"/>
          </a:bodyPr>
          <a:lstStyle/>
          <a:p>
            <a:r>
              <a:rPr lang="ko-KR" altLang="en-US" sz="66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감사합니다</a:t>
            </a:r>
            <a:r>
              <a:rPr lang="en-US" altLang="ko-KR" sz="66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66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4724897" y="2548899"/>
            <a:ext cx="2051436" cy="542924"/>
            <a:chOff x="4637433" y="2362200"/>
            <a:chExt cx="2051436" cy="542924"/>
          </a:xfrm>
        </p:grpSpPr>
        <p:sp>
          <p:nvSpPr>
            <p:cNvPr id="3" name="모서리가 둥근 사각형 설명선 2"/>
            <p:cNvSpPr/>
            <p:nvPr/>
          </p:nvSpPr>
          <p:spPr>
            <a:xfrm>
              <a:off x="4637433" y="2362200"/>
              <a:ext cx="2051436" cy="542924"/>
            </a:xfrm>
            <a:custGeom>
              <a:avLst/>
              <a:gdLst>
                <a:gd name="connsiteX0" fmla="*/ 0 w 2051436"/>
                <a:gd name="connsiteY0" fmla="*/ 90116 h 540688"/>
                <a:gd name="connsiteX1" fmla="*/ 90116 w 2051436"/>
                <a:gd name="connsiteY1" fmla="*/ 0 h 540688"/>
                <a:gd name="connsiteX2" fmla="*/ 341906 w 2051436"/>
                <a:gd name="connsiteY2" fmla="*/ 0 h 540688"/>
                <a:gd name="connsiteX3" fmla="*/ 341906 w 2051436"/>
                <a:gd name="connsiteY3" fmla="*/ 0 h 540688"/>
                <a:gd name="connsiteX4" fmla="*/ 854765 w 2051436"/>
                <a:gd name="connsiteY4" fmla="*/ 0 h 540688"/>
                <a:gd name="connsiteX5" fmla="*/ 1961320 w 2051436"/>
                <a:gd name="connsiteY5" fmla="*/ 0 h 540688"/>
                <a:gd name="connsiteX6" fmla="*/ 2051436 w 2051436"/>
                <a:gd name="connsiteY6" fmla="*/ 90116 h 540688"/>
                <a:gd name="connsiteX7" fmla="*/ 2051436 w 2051436"/>
                <a:gd name="connsiteY7" fmla="*/ 315401 h 540688"/>
                <a:gd name="connsiteX8" fmla="*/ 2051436 w 2051436"/>
                <a:gd name="connsiteY8" fmla="*/ 315401 h 540688"/>
                <a:gd name="connsiteX9" fmla="*/ 2051436 w 2051436"/>
                <a:gd name="connsiteY9" fmla="*/ 450573 h 540688"/>
                <a:gd name="connsiteX10" fmla="*/ 2051436 w 2051436"/>
                <a:gd name="connsiteY10" fmla="*/ 450572 h 540688"/>
                <a:gd name="connsiteX11" fmla="*/ 1961320 w 2051436"/>
                <a:gd name="connsiteY11" fmla="*/ 540688 h 540688"/>
                <a:gd name="connsiteX12" fmla="*/ 854765 w 2051436"/>
                <a:gd name="connsiteY12" fmla="*/ 540688 h 540688"/>
                <a:gd name="connsiteX13" fmla="*/ 590383 w 2051436"/>
                <a:gd name="connsiteY13" fmla="*/ 703689 h 540688"/>
                <a:gd name="connsiteX14" fmla="*/ 341906 w 2051436"/>
                <a:gd name="connsiteY14" fmla="*/ 540688 h 540688"/>
                <a:gd name="connsiteX15" fmla="*/ 90116 w 2051436"/>
                <a:gd name="connsiteY15" fmla="*/ 540688 h 540688"/>
                <a:gd name="connsiteX16" fmla="*/ 0 w 2051436"/>
                <a:gd name="connsiteY16" fmla="*/ 450572 h 540688"/>
                <a:gd name="connsiteX17" fmla="*/ 0 w 2051436"/>
                <a:gd name="connsiteY17" fmla="*/ 450573 h 540688"/>
                <a:gd name="connsiteX18" fmla="*/ 0 w 2051436"/>
                <a:gd name="connsiteY18" fmla="*/ 315401 h 540688"/>
                <a:gd name="connsiteX19" fmla="*/ 0 w 2051436"/>
                <a:gd name="connsiteY19" fmla="*/ 315401 h 540688"/>
                <a:gd name="connsiteX20" fmla="*/ 0 w 2051436"/>
                <a:gd name="connsiteY20" fmla="*/ 90116 h 540688"/>
                <a:gd name="connsiteX0" fmla="*/ 0 w 2051436"/>
                <a:gd name="connsiteY0" fmla="*/ 90116 h 703689"/>
                <a:gd name="connsiteX1" fmla="*/ 90116 w 2051436"/>
                <a:gd name="connsiteY1" fmla="*/ 0 h 703689"/>
                <a:gd name="connsiteX2" fmla="*/ 341906 w 2051436"/>
                <a:gd name="connsiteY2" fmla="*/ 0 h 703689"/>
                <a:gd name="connsiteX3" fmla="*/ 341906 w 2051436"/>
                <a:gd name="connsiteY3" fmla="*/ 0 h 703689"/>
                <a:gd name="connsiteX4" fmla="*/ 854765 w 2051436"/>
                <a:gd name="connsiteY4" fmla="*/ 0 h 703689"/>
                <a:gd name="connsiteX5" fmla="*/ 1961320 w 2051436"/>
                <a:gd name="connsiteY5" fmla="*/ 0 h 703689"/>
                <a:gd name="connsiteX6" fmla="*/ 2051436 w 2051436"/>
                <a:gd name="connsiteY6" fmla="*/ 90116 h 703689"/>
                <a:gd name="connsiteX7" fmla="*/ 2051436 w 2051436"/>
                <a:gd name="connsiteY7" fmla="*/ 315401 h 703689"/>
                <a:gd name="connsiteX8" fmla="*/ 2051436 w 2051436"/>
                <a:gd name="connsiteY8" fmla="*/ 315401 h 703689"/>
                <a:gd name="connsiteX9" fmla="*/ 2051436 w 2051436"/>
                <a:gd name="connsiteY9" fmla="*/ 450573 h 703689"/>
                <a:gd name="connsiteX10" fmla="*/ 2051436 w 2051436"/>
                <a:gd name="connsiteY10" fmla="*/ 450572 h 703689"/>
                <a:gd name="connsiteX11" fmla="*/ 1961320 w 2051436"/>
                <a:gd name="connsiteY11" fmla="*/ 540688 h 703689"/>
                <a:gd name="connsiteX12" fmla="*/ 854765 w 2051436"/>
                <a:gd name="connsiteY12" fmla="*/ 540688 h 703689"/>
                <a:gd name="connsiteX13" fmla="*/ 590383 w 2051436"/>
                <a:gd name="connsiteY13" fmla="*/ 703689 h 703689"/>
                <a:gd name="connsiteX14" fmla="*/ 465731 w 2051436"/>
                <a:gd name="connsiteY14" fmla="*/ 543863 h 703689"/>
                <a:gd name="connsiteX15" fmla="*/ 90116 w 2051436"/>
                <a:gd name="connsiteY15" fmla="*/ 540688 h 703689"/>
                <a:gd name="connsiteX16" fmla="*/ 0 w 2051436"/>
                <a:gd name="connsiteY16" fmla="*/ 450572 h 703689"/>
                <a:gd name="connsiteX17" fmla="*/ 0 w 2051436"/>
                <a:gd name="connsiteY17" fmla="*/ 450573 h 703689"/>
                <a:gd name="connsiteX18" fmla="*/ 0 w 2051436"/>
                <a:gd name="connsiteY18" fmla="*/ 315401 h 703689"/>
                <a:gd name="connsiteX19" fmla="*/ 0 w 2051436"/>
                <a:gd name="connsiteY19" fmla="*/ 315401 h 703689"/>
                <a:gd name="connsiteX20" fmla="*/ 0 w 2051436"/>
                <a:gd name="connsiteY20" fmla="*/ 90116 h 703689"/>
                <a:gd name="connsiteX0" fmla="*/ 0 w 2051436"/>
                <a:gd name="connsiteY0" fmla="*/ 90116 h 703689"/>
                <a:gd name="connsiteX1" fmla="*/ 90116 w 2051436"/>
                <a:gd name="connsiteY1" fmla="*/ 0 h 703689"/>
                <a:gd name="connsiteX2" fmla="*/ 341906 w 2051436"/>
                <a:gd name="connsiteY2" fmla="*/ 0 h 703689"/>
                <a:gd name="connsiteX3" fmla="*/ 341906 w 2051436"/>
                <a:gd name="connsiteY3" fmla="*/ 0 h 703689"/>
                <a:gd name="connsiteX4" fmla="*/ 854765 w 2051436"/>
                <a:gd name="connsiteY4" fmla="*/ 0 h 703689"/>
                <a:gd name="connsiteX5" fmla="*/ 1961320 w 2051436"/>
                <a:gd name="connsiteY5" fmla="*/ 0 h 703689"/>
                <a:gd name="connsiteX6" fmla="*/ 2051436 w 2051436"/>
                <a:gd name="connsiteY6" fmla="*/ 90116 h 703689"/>
                <a:gd name="connsiteX7" fmla="*/ 2051436 w 2051436"/>
                <a:gd name="connsiteY7" fmla="*/ 315401 h 703689"/>
                <a:gd name="connsiteX8" fmla="*/ 2051436 w 2051436"/>
                <a:gd name="connsiteY8" fmla="*/ 315401 h 703689"/>
                <a:gd name="connsiteX9" fmla="*/ 2051436 w 2051436"/>
                <a:gd name="connsiteY9" fmla="*/ 450573 h 703689"/>
                <a:gd name="connsiteX10" fmla="*/ 2051436 w 2051436"/>
                <a:gd name="connsiteY10" fmla="*/ 450572 h 703689"/>
                <a:gd name="connsiteX11" fmla="*/ 1961320 w 2051436"/>
                <a:gd name="connsiteY11" fmla="*/ 540688 h 703689"/>
                <a:gd name="connsiteX12" fmla="*/ 699190 w 2051436"/>
                <a:gd name="connsiteY12" fmla="*/ 543863 h 703689"/>
                <a:gd name="connsiteX13" fmla="*/ 590383 w 2051436"/>
                <a:gd name="connsiteY13" fmla="*/ 703689 h 703689"/>
                <a:gd name="connsiteX14" fmla="*/ 465731 w 2051436"/>
                <a:gd name="connsiteY14" fmla="*/ 543863 h 703689"/>
                <a:gd name="connsiteX15" fmla="*/ 90116 w 2051436"/>
                <a:gd name="connsiteY15" fmla="*/ 540688 h 703689"/>
                <a:gd name="connsiteX16" fmla="*/ 0 w 2051436"/>
                <a:gd name="connsiteY16" fmla="*/ 450572 h 703689"/>
                <a:gd name="connsiteX17" fmla="*/ 0 w 2051436"/>
                <a:gd name="connsiteY17" fmla="*/ 450573 h 703689"/>
                <a:gd name="connsiteX18" fmla="*/ 0 w 2051436"/>
                <a:gd name="connsiteY18" fmla="*/ 315401 h 703689"/>
                <a:gd name="connsiteX19" fmla="*/ 0 w 2051436"/>
                <a:gd name="connsiteY19" fmla="*/ 315401 h 703689"/>
                <a:gd name="connsiteX20" fmla="*/ 0 w 2051436"/>
                <a:gd name="connsiteY20" fmla="*/ 90116 h 703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51436" h="703689">
                  <a:moveTo>
                    <a:pt x="0" y="90116"/>
                  </a:moveTo>
                  <a:cubicBezTo>
                    <a:pt x="0" y="40346"/>
                    <a:pt x="40346" y="0"/>
                    <a:pt x="90116" y="0"/>
                  </a:cubicBezTo>
                  <a:lnTo>
                    <a:pt x="341906" y="0"/>
                  </a:lnTo>
                  <a:lnTo>
                    <a:pt x="341906" y="0"/>
                  </a:lnTo>
                  <a:lnTo>
                    <a:pt x="854765" y="0"/>
                  </a:lnTo>
                  <a:lnTo>
                    <a:pt x="1961320" y="0"/>
                  </a:lnTo>
                  <a:cubicBezTo>
                    <a:pt x="2011090" y="0"/>
                    <a:pt x="2051436" y="40346"/>
                    <a:pt x="2051436" y="90116"/>
                  </a:cubicBezTo>
                  <a:lnTo>
                    <a:pt x="2051436" y="315401"/>
                  </a:lnTo>
                  <a:lnTo>
                    <a:pt x="2051436" y="315401"/>
                  </a:lnTo>
                  <a:lnTo>
                    <a:pt x="2051436" y="450573"/>
                  </a:lnTo>
                  <a:lnTo>
                    <a:pt x="2051436" y="450572"/>
                  </a:lnTo>
                  <a:cubicBezTo>
                    <a:pt x="2051436" y="500342"/>
                    <a:pt x="2011090" y="540688"/>
                    <a:pt x="1961320" y="540688"/>
                  </a:cubicBezTo>
                  <a:lnTo>
                    <a:pt x="699190" y="543863"/>
                  </a:lnTo>
                  <a:lnTo>
                    <a:pt x="590383" y="703689"/>
                  </a:lnTo>
                  <a:lnTo>
                    <a:pt x="465731" y="543863"/>
                  </a:lnTo>
                  <a:lnTo>
                    <a:pt x="90116" y="540688"/>
                  </a:lnTo>
                  <a:cubicBezTo>
                    <a:pt x="40346" y="540688"/>
                    <a:pt x="0" y="500342"/>
                    <a:pt x="0" y="450572"/>
                  </a:cubicBezTo>
                  <a:lnTo>
                    <a:pt x="0" y="450573"/>
                  </a:lnTo>
                  <a:lnTo>
                    <a:pt x="0" y="315401"/>
                  </a:lnTo>
                  <a:lnTo>
                    <a:pt x="0" y="315401"/>
                  </a:lnTo>
                  <a:lnTo>
                    <a:pt x="0" y="90116"/>
                  </a:lnTo>
                  <a:close/>
                </a:path>
              </a:pathLst>
            </a:custGeom>
            <a:solidFill>
              <a:srgbClr val="DF4D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686838" y="2392326"/>
              <a:ext cx="1952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ko-KR" dirty="0" smtClean="0">
                  <a:solidFill>
                    <a:schemeClr val="bg1"/>
                  </a:solidFill>
                </a:rPr>
                <a:t>THANK YOU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10790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376365"/>
              </p:ext>
            </p:extLst>
          </p:nvPr>
        </p:nvGraphicFramePr>
        <p:xfrm>
          <a:off x="1003301" y="2121927"/>
          <a:ext cx="10457871" cy="30215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45982">
                  <a:extLst>
                    <a:ext uri="{9D8B030D-6E8A-4147-A177-3AD203B41FA5}">
                      <a16:colId xmlns:a16="http://schemas.microsoft.com/office/drawing/2014/main" xmlns="" val="2263349487"/>
                    </a:ext>
                  </a:extLst>
                </a:gridCol>
                <a:gridCol w="3626964">
                  <a:extLst>
                    <a:ext uri="{9D8B030D-6E8A-4147-A177-3AD203B41FA5}">
                      <a16:colId xmlns:a16="http://schemas.microsoft.com/office/drawing/2014/main" xmlns="" val="3289308255"/>
                    </a:ext>
                  </a:extLst>
                </a:gridCol>
                <a:gridCol w="2984925">
                  <a:extLst>
                    <a:ext uri="{9D8B030D-6E8A-4147-A177-3AD203B41FA5}">
                      <a16:colId xmlns:a16="http://schemas.microsoft.com/office/drawing/2014/main" xmlns="" val="2907086930"/>
                    </a:ext>
                  </a:extLst>
                </a:gridCol>
              </a:tblGrid>
              <a:tr h="7553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400" dirty="0" err="1" smtClean="0"/>
                        <a:t>교과목명</a:t>
                      </a:r>
                      <a:endParaRPr lang="ko-KR" altLang="en-US" sz="2400" dirty="0"/>
                    </a:p>
                  </a:txBody>
                  <a:tcPr anchor="ctr">
                    <a:solidFill>
                      <a:srgbClr val="DF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400" dirty="0" smtClean="0"/>
                        <a:t>담당교수</a:t>
                      </a:r>
                      <a:endParaRPr lang="ko-KR" altLang="en-US" sz="2400" dirty="0"/>
                    </a:p>
                  </a:txBody>
                  <a:tcPr anchor="ctr">
                    <a:solidFill>
                      <a:srgbClr val="DF4D4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 smtClean="0"/>
                        <a:t>비고</a:t>
                      </a:r>
                      <a:endParaRPr lang="ko-KR" altLang="en-US" sz="2400" dirty="0"/>
                    </a:p>
                  </a:txBody>
                  <a:tcPr anchor="ctr">
                    <a:solidFill>
                      <a:srgbClr val="DF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3450251"/>
                  </a:ext>
                </a:extLst>
              </a:tr>
              <a:tr h="7553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400" dirty="0" smtClean="0"/>
                        <a:t>인성과본보기인물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 err="1" smtClean="0"/>
                        <a:t>분반별</a:t>
                      </a:r>
                      <a:r>
                        <a:rPr lang="ko-KR" altLang="en-US" sz="2400" dirty="0" smtClean="0"/>
                        <a:t> 담당교수</a:t>
                      </a:r>
                      <a:endParaRPr lang="ko-KR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88377617"/>
                  </a:ext>
                </a:extLst>
              </a:tr>
              <a:tr h="7553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 smtClean="0"/>
                        <a:t>기초취업토익</a:t>
                      </a:r>
                      <a:endParaRPr lang="ko-KR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 err="1" smtClean="0"/>
                        <a:t>이유화</a:t>
                      </a:r>
                      <a:endParaRPr lang="ko-KR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2745310"/>
                  </a:ext>
                </a:extLst>
              </a:tr>
              <a:tr h="7553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 smtClean="0"/>
                        <a:t>영화속의음악</a:t>
                      </a:r>
                      <a:endParaRPr lang="ko-KR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 err="1" smtClean="0"/>
                        <a:t>권은실</a:t>
                      </a:r>
                      <a:endParaRPr lang="ko-KR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7798856"/>
                  </a:ext>
                </a:extLst>
              </a:tr>
            </a:tbl>
          </a:graphicData>
        </a:graphic>
      </p:graphicFrame>
      <p:sp>
        <p:nvSpPr>
          <p:cNvPr id="4" name="직사각형 3"/>
          <p:cNvSpPr/>
          <p:nvPr/>
        </p:nvSpPr>
        <p:spPr>
          <a:xfrm>
            <a:off x="1" y="0"/>
            <a:ext cx="402986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그룹 10"/>
          <p:cNvGrpSpPr/>
          <p:nvPr/>
        </p:nvGrpSpPr>
        <p:grpSpPr>
          <a:xfrm>
            <a:off x="623453" y="233864"/>
            <a:ext cx="4840062" cy="1345789"/>
            <a:chOff x="623453" y="233864"/>
            <a:chExt cx="4840062" cy="1345789"/>
          </a:xfrm>
        </p:grpSpPr>
        <p:sp>
          <p:nvSpPr>
            <p:cNvPr id="5" name="TextBox 4"/>
            <p:cNvSpPr txBox="1"/>
            <p:nvPr/>
          </p:nvSpPr>
          <p:spPr>
            <a:xfrm>
              <a:off x="856163" y="233864"/>
              <a:ext cx="4607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latin typeface="+mj-lt"/>
                </a:rPr>
                <a:t>2019</a:t>
              </a:r>
              <a:r>
                <a:rPr lang="ko-KR" altLang="en-US" dirty="0" smtClean="0">
                  <a:latin typeface="+mj-lt"/>
                </a:rPr>
                <a:t>학년도</a:t>
              </a:r>
              <a:r>
                <a:rPr lang="ko-KR" altLang="en-US" dirty="0">
                  <a:latin typeface="+mj-lt"/>
                </a:rPr>
                <a:t> </a:t>
              </a:r>
              <a:r>
                <a:rPr lang="en-US" altLang="ko-KR" dirty="0" smtClean="0">
                  <a:latin typeface="+mj-lt"/>
                </a:rPr>
                <a:t>1</a:t>
              </a:r>
              <a:r>
                <a:rPr lang="ko-KR" altLang="en-US" dirty="0" smtClean="0">
                  <a:latin typeface="+mj-lt"/>
                </a:rPr>
                <a:t>학기 교양과목 </a:t>
              </a:r>
              <a:r>
                <a:rPr lang="ko-KR" altLang="en-US" dirty="0" err="1" smtClean="0">
                  <a:latin typeface="+mj-lt"/>
                </a:rPr>
                <a:t>원격수업</a:t>
              </a:r>
              <a:r>
                <a:rPr lang="ko-KR" altLang="en-US" dirty="0" smtClean="0">
                  <a:latin typeface="+mj-lt"/>
                </a:rPr>
                <a:t> 안내</a:t>
              </a:r>
              <a:endParaRPr lang="ko-KR" altLang="en-US" dirty="0"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04208" y="502435"/>
              <a:ext cx="2380780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200" b="1" dirty="0" smtClean="0">
                  <a:latin typeface="맑은 고딕" panose="020B0503020000020004" pitchFamily="50" charset="-127"/>
                </a:rPr>
                <a:t>교과목 안내</a:t>
              </a:r>
              <a:endParaRPr lang="ko-KR" altLang="en-US" sz="3200" b="1" dirty="0">
                <a:latin typeface="맑은 고딕" panose="020B0503020000020004" pitchFamily="50" charset="-127"/>
              </a:endParaRPr>
            </a:p>
            <a:p>
              <a:endParaRPr lang="ko-KR" altLang="en-US" sz="3200" dirty="0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623453" y="322118"/>
              <a:ext cx="166256" cy="696191"/>
            </a:xfrm>
            <a:prstGeom prst="rect">
              <a:avLst/>
            </a:prstGeom>
            <a:solidFill>
              <a:srgbClr val="DF4D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716449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" y="0"/>
            <a:ext cx="402986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789709" y="1286880"/>
            <a:ext cx="1093816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교재</a:t>
            </a:r>
            <a:endParaRPr lang="ko-KR" altLang="en-US" sz="2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- </a:t>
            </a:r>
            <a:r>
              <a:rPr lang="ko-KR" altLang="en-US" sz="20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교과목별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별도 안내</a:t>
            </a:r>
            <a:endParaRPr lang="en-US" altLang="ko-KR" sz="20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800" b="1" dirty="0" smtClean="0">
                <a:latin typeface="맑은 고딕" panose="020B0503020000020004" pitchFamily="50" charset="-127"/>
              </a:rPr>
              <a:t>2. </a:t>
            </a:r>
            <a:r>
              <a:rPr lang="ko-KR" altLang="en-US" sz="2800" b="1" dirty="0" smtClean="0">
                <a:latin typeface="맑은 고딕" panose="020B0503020000020004" pitchFamily="50" charset="-127"/>
              </a:rPr>
              <a:t>평가방법 </a:t>
            </a:r>
            <a:r>
              <a:rPr lang="ko-KR" altLang="en-US" sz="2800" b="1" dirty="0">
                <a:latin typeface="맑은 고딕" panose="020B0503020000020004" pitchFamily="50" charset="-127"/>
              </a:rPr>
              <a:t>및 기준</a:t>
            </a:r>
          </a:p>
          <a:p>
            <a:pPr>
              <a:lnSpc>
                <a:spcPct val="150000"/>
              </a:lnSpc>
            </a:pPr>
            <a:r>
              <a:rPr lang="en-US" altLang="ko-KR" sz="2000" b="1" dirty="0" smtClean="0">
                <a:latin typeface="맑은 고딕" panose="020B0503020000020004" pitchFamily="50" charset="-127"/>
              </a:rPr>
              <a:t> - </a:t>
            </a:r>
            <a:r>
              <a:rPr lang="ko-KR" altLang="en-US" sz="2000" b="1" dirty="0" smtClean="0">
                <a:latin typeface="맑은 고딕" panose="020B0503020000020004" pitchFamily="50" charset="-127"/>
              </a:rPr>
              <a:t>출석</a:t>
            </a:r>
            <a:r>
              <a:rPr lang="en-US" altLang="ko-KR" sz="2000" b="1" dirty="0" smtClean="0">
                <a:latin typeface="맑은 고딕" panose="020B0503020000020004" pitchFamily="50" charset="-127"/>
              </a:rPr>
              <a:t>, </a:t>
            </a:r>
            <a:r>
              <a:rPr lang="ko-KR" altLang="en-US" sz="2000" b="1" dirty="0" smtClean="0">
                <a:latin typeface="맑은 고딕" panose="020B0503020000020004" pitchFamily="50" charset="-127"/>
              </a:rPr>
              <a:t>시험</a:t>
            </a:r>
            <a:r>
              <a:rPr lang="en-US" altLang="ko-KR" sz="2000" b="1" dirty="0" smtClean="0">
                <a:latin typeface="맑은 고딕" panose="020B0503020000020004" pitchFamily="50" charset="-127"/>
              </a:rPr>
              <a:t>, </a:t>
            </a:r>
            <a:r>
              <a:rPr lang="ko-KR" altLang="en-US" sz="2000" b="1" dirty="0" smtClean="0">
                <a:latin typeface="맑은 고딕" panose="020B0503020000020004" pitchFamily="50" charset="-127"/>
              </a:rPr>
              <a:t>과제</a:t>
            </a:r>
            <a:r>
              <a:rPr lang="en-US" altLang="ko-KR" sz="2000" b="1" dirty="0" smtClean="0">
                <a:latin typeface="맑은 고딕" panose="020B0503020000020004" pitchFamily="50" charset="-127"/>
              </a:rPr>
              <a:t>, </a:t>
            </a:r>
            <a:r>
              <a:rPr lang="ko-KR" altLang="en-US" sz="2000" b="1" dirty="0" err="1" smtClean="0">
                <a:latin typeface="맑은 고딕" panose="020B0503020000020004" pitchFamily="50" charset="-127"/>
              </a:rPr>
              <a:t>수업참여도</a:t>
            </a:r>
            <a:r>
              <a:rPr lang="ko-KR" altLang="en-US" sz="2000" b="1" dirty="0" smtClean="0">
                <a:latin typeface="맑은 고딕" panose="020B0503020000020004" pitchFamily="50" charset="-127"/>
              </a:rPr>
              <a:t> 등</a:t>
            </a:r>
            <a:endParaRPr lang="en-US" altLang="ko-KR" sz="2000" b="1" dirty="0" smtClean="0">
              <a:latin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800" b="1" dirty="0" smtClean="0">
                <a:latin typeface="맑은 고딕" panose="020B0503020000020004" pitchFamily="50" charset="-127"/>
              </a:rPr>
              <a:t>3. </a:t>
            </a:r>
            <a:r>
              <a:rPr lang="ko-KR" altLang="en-US" sz="2800" b="1" dirty="0" smtClean="0">
                <a:latin typeface="맑은 고딕" panose="020B0503020000020004" pitchFamily="50" charset="-127"/>
              </a:rPr>
              <a:t>성적</a:t>
            </a:r>
            <a:endParaRPr lang="en-US" altLang="ko-KR" sz="2800" b="1" dirty="0">
              <a:latin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 smtClean="0">
                <a:latin typeface="맑은 고딕" panose="020B0503020000020004" pitchFamily="50" charset="-127"/>
              </a:rPr>
              <a:t> - </a:t>
            </a:r>
            <a:r>
              <a:rPr lang="ko-KR" altLang="en-US" sz="2000" b="1" dirty="0" smtClean="0">
                <a:latin typeface="맑은 고딕" panose="020B0503020000020004" pitchFamily="50" charset="-127"/>
              </a:rPr>
              <a:t>상대평가</a:t>
            </a:r>
            <a:endParaRPr lang="en-US" altLang="ko-KR" sz="2000" b="1" dirty="0" smtClean="0">
              <a:latin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800" b="1" dirty="0" smtClean="0">
                <a:latin typeface="맑은 고딕" panose="020B0503020000020004" pitchFamily="50" charset="-127"/>
              </a:rPr>
              <a:t>4. </a:t>
            </a:r>
            <a:r>
              <a:rPr lang="ko-KR" altLang="en-US" sz="2800" b="1" dirty="0" smtClean="0">
                <a:latin typeface="맑은 고딕" panose="020B0503020000020004" pitchFamily="50" charset="-127"/>
              </a:rPr>
              <a:t>세부사항</a:t>
            </a:r>
            <a:endParaRPr lang="ko-KR" altLang="en-US" sz="2800" b="1" dirty="0">
              <a:latin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 smtClean="0">
                <a:latin typeface="맑은 고딕" panose="020B0503020000020004" pitchFamily="50" charset="-127"/>
              </a:rPr>
              <a:t> -</a:t>
            </a:r>
            <a:r>
              <a:rPr lang="en-US" altLang="ko-KR" sz="2000" b="1" dirty="0">
                <a:latin typeface="맑은 고딕" panose="020B0503020000020004" pitchFamily="50" charset="-127"/>
              </a:rPr>
              <a:t> </a:t>
            </a:r>
            <a:r>
              <a:rPr lang="ko-KR" altLang="en-US" sz="2000" b="1" dirty="0">
                <a:latin typeface="맑은 고딕" panose="020B0503020000020004" pitchFamily="50" charset="-127"/>
              </a:rPr>
              <a:t>강의계획서 </a:t>
            </a:r>
            <a:r>
              <a:rPr lang="ko-KR" altLang="en-US" sz="2000" b="1" dirty="0" smtClean="0">
                <a:latin typeface="맑은 고딕" panose="020B0503020000020004" pitchFamily="50" charset="-127"/>
              </a:rPr>
              <a:t>참조</a:t>
            </a:r>
            <a:endParaRPr lang="ko-KR" altLang="en-US" sz="2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623453" y="233864"/>
            <a:ext cx="4840062" cy="1345789"/>
            <a:chOff x="623453" y="233864"/>
            <a:chExt cx="4840062" cy="1345789"/>
          </a:xfrm>
        </p:grpSpPr>
        <p:sp>
          <p:nvSpPr>
            <p:cNvPr id="6" name="TextBox 5"/>
            <p:cNvSpPr txBox="1"/>
            <p:nvPr/>
          </p:nvSpPr>
          <p:spPr>
            <a:xfrm>
              <a:off x="856163" y="233864"/>
              <a:ext cx="4607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latin typeface="+mj-lt"/>
                </a:rPr>
                <a:t>2019</a:t>
              </a:r>
              <a:r>
                <a:rPr lang="ko-KR" altLang="en-US" dirty="0" smtClean="0">
                  <a:latin typeface="+mj-lt"/>
                </a:rPr>
                <a:t>학년도</a:t>
              </a:r>
              <a:r>
                <a:rPr lang="ko-KR" altLang="en-US" dirty="0">
                  <a:latin typeface="+mj-lt"/>
                </a:rPr>
                <a:t> </a:t>
              </a:r>
              <a:r>
                <a:rPr lang="en-US" altLang="ko-KR" dirty="0" smtClean="0">
                  <a:latin typeface="+mj-lt"/>
                </a:rPr>
                <a:t>1</a:t>
              </a:r>
              <a:r>
                <a:rPr lang="ko-KR" altLang="en-US" dirty="0" smtClean="0">
                  <a:latin typeface="+mj-lt"/>
                </a:rPr>
                <a:t>학기 교양과목 </a:t>
              </a:r>
              <a:r>
                <a:rPr lang="ko-KR" altLang="en-US" dirty="0" err="1" smtClean="0">
                  <a:latin typeface="+mj-lt"/>
                </a:rPr>
                <a:t>원격수업</a:t>
              </a:r>
              <a:r>
                <a:rPr lang="ko-KR" altLang="en-US" dirty="0" smtClean="0">
                  <a:latin typeface="+mj-lt"/>
                </a:rPr>
                <a:t> 안내</a:t>
              </a:r>
              <a:endParaRPr lang="ko-KR" altLang="en-US" dirty="0"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04207" y="502435"/>
              <a:ext cx="393404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b="1" dirty="0" smtClean="0">
                  <a:latin typeface="맑은 고딕" panose="020B0503020000020004" pitchFamily="50" charset="-127"/>
                </a:rPr>
                <a:t>교과목 세부 안내</a:t>
              </a:r>
              <a:endParaRPr lang="ko-KR" altLang="en-US" sz="3200" b="1" dirty="0">
                <a:latin typeface="맑은 고딕" panose="020B0503020000020004" pitchFamily="50" charset="-127"/>
              </a:endParaRPr>
            </a:p>
            <a:p>
              <a:endParaRPr lang="ko-KR" altLang="en-US" sz="3200" dirty="0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623453" y="322118"/>
              <a:ext cx="166256" cy="696191"/>
            </a:xfrm>
            <a:prstGeom prst="rect">
              <a:avLst/>
            </a:prstGeom>
            <a:solidFill>
              <a:srgbClr val="DF4D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882897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" y="0"/>
            <a:ext cx="402986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37953" y="265814"/>
            <a:ext cx="46842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 smtClean="0">
                <a:solidFill>
                  <a:srgbClr val="DF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en-US" altLang="ko-KR" sz="2800" b="1" dirty="0" smtClean="0">
                <a:solidFill>
                  <a:srgbClr val="DF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학습관리시스템 들어가기</a:t>
            </a:r>
            <a:endParaRPr lang="ko-KR" altLang="en-US" sz="2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16748" y="5750296"/>
            <a:ext cx="30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88383" y="984133"/>
            <a:ext cx="7048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+mn-ea"/>
              </a:rPr>
              <a:t>❍ 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계명문화대학교 홈페이지 하단의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학습관리시스템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클릭</a:t>
            </a:r>
            <a:endParaRPr lang="ko-KR" alt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395" y="1774155"/>
            <a:ext cx="9579935" cy="4647910"/>
          </a:xfrm>
          <a:prstGeom prst="rect">
            <a:avLst/>
          </a:prstGeom>
        </p:spPr>
      </p:pic>
      <p:grpSp>
        <p:nvGrpSpPr>
          <p:cNvPr id="14" name="그룹 13"/>
          <p:cNvGrpSpPr/>
          <p:nvPr/>
        </p:nvGrpSpPr>
        <p:grpSpPr>
          <a:xfrm>
            <a:off x="4309111" y="3067159"/>
            <a:ext cx="3427286" cy="2437187"/>
            <a:chOff x="4309111" y="3067159"/>
            <a:chExt cx="3427286" cy="2437187"/>
          </a:xfrm>
        </p:grpSpPr>
        <p:sp>
          <p:nvSpPr>
            <p:cNvPr id="10" name="직사각형 9"/>
            <p:cNvSpPr/>
            <p:nvPr/>
          </p:nvSpPr>
          <p:spPr>
            <a:xfrm>
              <a:off x="4309111" y="3067159"/>
              <a:ext cx="3427286" cy="2437187"/>
            </a:xfrm>
            <a:custGeom>
              <a:avLst/>
              <a:gdLst>
                <a:gd name="connsiteX0" fmla="*/ 0 w 3220550"/>
                <a:gd name="connsiteY0" fmla="*/ 0 h 2094287"/>
                <a:gd name="connsiteX1" fmla="*/ 3220550 w 3220550"/>
                <a:gd name="connsiteY1" fmla="*/ 0 h 2094287"/>
                <a:gd name="connsiteX2" fmla="*/ 3220550 w 3220550"/>
                <a:gd name="connsiteY2" fmla="*/ 2094287 h 2094287"/>
                <a:gd name="connsiteX3" fmla="*/ 0 w 3220550"/>
                <a:gd name="connsiteY3" fmla="*/ 2094287 h 2094287"/>
                <a:gd name="connsiteX4" fmla="*/ 0 w 3220550"/>
                <a:gd name="connsiteY4" fmla="*/ 0 h 2094287"/>
                <a:gd name="connsiteX0" fmla="*/ 0 w 3220550"/>
                <a:gd name="connsiteY0" fmla="*/ 0 h 2094287"/>
                <a:gd name="connsiteX1" fmla="*/ 3220550 w 3220550"/>
                <a:gd name="connsiteY1" fmla="*/ 0 h 2094287"/>
                <a:gd name="connsiteX2" fmla="*/ 524975 w 3220550"/>
                <a:gd name="connsiteY2" fmla="*/ 2075237 h 2094287"/>
                <a:gd name="connsiteX3" fmla="*/ 0 w 3220550"/>
                <a:gd name="connsiteY3" fmla="*/ 2094287 h 2094287"/>
                <a:gd name="connsiteX4" fmla="*/ 0 w 3220550"/>
                <a:gd name="connsiteY4" fmla="*/ 0 h 2094287"/>
                <a:gd name="connsiteX0" fmla="*/ 0 w 3220550"/>
                <a:gd name="connsiteY0" fmla="*/ 0 h 2094287"/>
                <a:gd name="connsiteX1" fmla="*/ 3220550 w 3220550"/>
                <a:gd name="connsiteY1" fmla="*/ 0 h 2094287"/>
                <a:gd name="connsiteX2" fmla="*/ 524975 w 3220550"/>
                <a:gd name="connsiteY2" fmla="*/ 2094287 h 2094287"/>
                <a:gd name="connsiteX3" fmla="*/ 0 w 3220550"/>
                <a:gd name="connsiteY3" fmla="*/ 2094287 h 2094287"/>
                <a:gd name="connsiteX4" fmla="*/ 0 w 3220550"/>
                <a:gd name="connsiteY4" fmla="*/ 0 h 2094287"/>
                <a:gd name="connsiteX0" fmla="*/ 0 w 2977663"/>
                <a:gd name="connsiteY0" fmla="*/ 0 h 2094287"/>
                <a:gd name="connsiteX1" fmla="*/ 2977663 w 2977663"/>
                <a:gd name="connsiteY1" fmla="*/ 457200 h 2094287"/>
                <a:gd name="connsiteX2" fmla="*/ 524975 w 2977663"/>
                <a:gd name="connsiteY2" fmla="*/ 2094287 h 2094287"/>
                <a:gd name="connsiteX3" fmla="*/ 0 w 2977663"/>
                <a:gd name="connsiteY3" fmla="*/ 2094287 h 2094287"/>
                <a:gd name="connsiteX4" fmla="*/ 0 w 2977663"/>
                <a:gd name="connsiteY4" fmla="*/ 0 h 2094287"/>
                <a:gd name="connsiteX0" fmla="*/ 357187 w 2977663"/>
                <a:gd name="connsiteY0" fmla="*/ 0 h 2437187"/>
                <a:gd name="connsiteX1" fmla="*/ 2977663 w 2977663"/>
                <a:gd name="connsiteY1" fmla="*/ 800100 h 2437187"/>
                <a:gd name="connsiteX2" fmla="*/ 524975 w 2977663"/>
                <a:gd name="connsiteY2" fmla="*/ 2437187 h 2437187"/>
                <a:gd name="connsiteX3" fmla="*/ 0 w 2977663"/>
                <a:gd name="connsiteY3" fmla="*/ 2437187 h 2437187"/>
                <a:gd name="connsiteX4" fmla="*/ 357187 w 2977663"/>
                <a:gd name="connsiteY4" fmla="*/ 0 h 2437187"/>
                <a:gd name="connsiteX0" fmla="*/ 357187 w 2996713"/>
                <a:gd name="connsiteY0" fmla="*/ 0 h 2437187"/>
                <a:gd name="connsiteX1" fmla="*/ 2996713 w 2996713"/>
                <a:gd name="connsiteY1" fmla="*/ 833437 h 2437187"/>
                <a:gd name="connsiteX2" fmla="*/ 524975 w 2996713"/>
                <a:gd name="connsiteY2" fmla="*/ 2437187 h 2437187"/>
                <a:gd name="connsiteX3" fmla="*/ 0 w 2996713"/>
                <a:gd name="connsiteY3" fmla="*/ 2437187 h 2437187"/>
                <a:gd name="connsiteX4" fmla="*/ 357187 w 2996713"/>
                <a:gd name="connsiteY4" fmla="*/ 0 h 2437187"/>
                <a:gd name="connsiteX0" fmla="*/ 357187 w 2996713"/>
                <a:gd name="connsiteY0" fmla="*/ 0 h 2437187"/>
                <a:gd name="connsiteX1" fmla="*/ 2996713 w 2996713"/>
                <a:gd name="connsiteY1" fmla="*/ 833437 h 2437187"/>
                <a:gd name="connsiteX2" fmla="*/ 915439 w 2996713"/>
                <a:gd name="connsiteY2" fmla="*/ 2437187 h 2437187"/>
                <a:gd name="connsiteX3" fmla="*/ 0 w 2996713"/>
                <a:gd name="connsiteY3" fmla="*/ 2437187 h 2437187"/>
                <a:gd name="connsiteX4" fmla="*/ 357187 w 2996713"/>
                <a:gd name="connsiteY4" fmla="*/ 0 h 2437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6713" h="2437187">
                  <a:moveTo>
                    <a:pt x="357187" y="0"/>
                  </a:moveTo>
                  <a:lnTo>
                    <a:pt x="2996713" y="833437"/>
                  </a:lnTo>
                  <a:lnTo>
                    <a:pt x="915439" y="2437187"/>
                  </a:lnTo>
                  <a:lnTo>
                    <a:pt x="0" y="2437187"/>
                  </a:lnTo>
                  <a:lnTo>
                    <a:pt x="35718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90000"/>
                      </a14:imgEffect>
                      <a14:imgEffect>
                        <a14:brightnessContrast contrast="2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76935" y="3100345"/>
              <a:ext cx="2914030" cy="750555"/>
            </a:xfrm>
            <a:prstGeom prst="rect">
              <a:avLst/>
            </a:prstGeom>
            <a:ln w="57150">
              <a:solidFill>
                <a:srgbClr val="D92B2B"/>
              </a:solidFill>
            </a:ln>
          </p:spPr>
        </p:pic>
      </p:grpSp>
      <p:sp>
        <p:nvSpPr>
          <p:cNvPr id="3" name="직사각형 2"/>
          <p:cNvSpPr/>
          <p:nvPr/>
        </p:nvSpPr>
        <p:spPr>
          <a:xfrm>
            <a:off x="4309111" y="5504346"/>
            <a:ext cx="1097444" cy="30326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03772" y="5350187"/>
            <a:ext cx="620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solidFill>
                  <a:srgbClr val="D92B2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</a:t>
            </a:r>
            <a:endParaRPr lang="ko-KR" altLang="en-US" sz="3200" b="1" dirty="0">
              <a:solidFill>
                <a:srgbClr val="D92B2B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617974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280" y="1864016"/>
            <a:ext cx="7563985" cy="4912652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" y="0"/>
            <a:ext cx="402986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37953" y="265814"/>
            <a:ext cx="43252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 smtClean="0">
                <a:solidFill>
                  <a:srgbClr val="DF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en-US" altLang="ko-KR" sz="2800" b="1" dirty="0" smtClean="0">
                <a:solidFill>
                  <a:srgbClr val="DF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학습관리시스템 로그인</a:t>
            </a:r>
            <a:endParaRPr lang="ko-KR" altLang="en-US" sz="2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849091" y="5966335"/>
            <a:ext cx="266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47919" y="4475584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</a:t>
            </a:r>
            <a:endParaRPr lang="ko-KR" altLang="en-US" sz="32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7098" y="3251291"/>
            <a:ext cx="5897952" cy="3371675"/>
          </a:xfrm>
          <a:prstGeom prst="rect">
            <a:avLst/>
          </a:prstGeom>
        </p:spPr>
      </p:pic>
      <p:grpSp>
        <p:nvGrpSpPr>
          <p:cNvPr id="14" name="그룹 13"/>
          <p:cNvGrpSpPr/>
          <p:nvPr/>
        </p:nvGrpSpPr>
        <p:grpSpPr>
          <a:xfrm>
            <a:off x="847919" y="4585439"/>
            <a:ext cx="4267592" cy="420313"/>
            <a:chOff x="847919" y="4456486"/>
            <a:chExt cx="4267592" cy="420313"/>
          </a:xfrm>
        </p:grpSpPr>
        <p:sp>
          <p:nvSpPr>
            <p:cNvPr id="3" name="직사각형 2"/>
            <p:cNvSpPr/>
            <p:nvPr/>
          </p:nvSpPr>
          <p:spPr>
            <a:xfrm>
              <a:off x="847919" y="4456486"/>
              <a:ext cx="2209606" cy="420313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cxnSp>
          <p:nvCxnSpPr>
            <p:cNvPr id="13" name="직선 화살표 연결선 12"/>
            <p:cNvCxnSpPr>
              <a:stCxn id="3" idx="3"/>
            </p:cNvCxnSpPr>
            <p:nvPr/>
          </p:nvCxnSpPr>
          <p:spPr>
            <a:xfrm flipV="1">
              <a:off x="3057525" y="4666641"/>
              <a:ext cx="2057986" cy="2"/>
            </a:xfrm>
            <a:prstGeom prst="straightConnector1">
              <a:avLst/>
            </a:prstGeom>
            <a:ln w="57150">
              <a:solidFill>
                <a:srgbClr val="D92B2B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그룹 15"/>
          <p:cNvGrpSpPr/>
          <p:nvPr/>
        </p:nvGrpSpPr>
        <p:grpSpPr>
          <a:xfrm>
            <a:off x="5217097" y="3183176"/>
            <a:ext cx="2129553" cy="1193927"/>
            <a:chOff x="5217097" y="3054223"/>
            <a:chExt cx="2129553" cy="1193927"/>
          </a:xfrm>
        </p:grpSpPr>
        <p:sp>
          <p:nvSpPr>
            <p:cNvPr id="22" name="직사각형 21"/>
            <p:cNvSpPr/>
            <p:nvPr/>
          </p:nvSpPr>
          <p:spPr>
            <a:xfrm>
              <a:off x="5217097" y="3081316"/>
              <a:ext cx="1593277" cy="1166834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751615" y="3054223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200" dirty="0" smtClean="0">
                  <a:solidFill>
                    <a:srgbClr val="D92B2B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②</a:t>
              </a:r>
              <a:endParaRPr lang="ko-KR" altLang="en-US" sz="3200" dirty="0">
                <a:solidFill>
                  <a:srgbClr val="D92B2B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888383" y="984133"/>
            <a:ext cx="8466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+mn-ea"/>
              </a:rPr>
              <a:t>❍ 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아이디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학번</a:t>
            </a:r>
            <a:endParaRPr lang="en-US" altLang="ko-KR" sz="2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2000" dirty="0">
                <a:latin typeface="+mn-ea"/>
              </a:rPr>
              <a:t>❍ 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비밀번호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우리대학교 홈페이지 비밀번호와 동일</a:t>
            </a:r>
            <a:endParaRPr lang="ko-KR" alt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78681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754529" y="1850862"/>
            <a:ext cx="4058052" cy="1887417"/>
            <a:chOff x="754529" y="1850862"/>
            <a:chExt cx="4058052" cy="1887417"/>
          </a:xfrm>
        </p:grpSpPr>
        <p:grpSp>
          <p:nvGrpSpPr>
            <p:cNvPr id="23" name="그룹 22"/>
            <p:cNvGrpSpPr/>
            <p:nvPr/>
          </p:nvGrpSpPr>
          <p:grpSpPr>
            <a:xfrm>
              <a:off x="831131" y="2004636"/>
              <a:ext cx="3981450" cy="1733643"/>
              <a:chOff x="895553" y="2207353"/>
              <a:chExt cx="3981450" cy="1733643"/>
            </a:xfrm>
          </p:grpSpPr>
          <p:pic>
            <p:nvPicPr>
              <p:cNvPr id="9" name="그림 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95553" y="3017071"/>
                <a:ext cx="3981450" cy="923925"/>
              </a:xfrm>
              <a:prstGeom prst="rect">
                <a:avLst/>
              </a:prstGeom>
            </p:spPr>
          </p:pic>
          <p:sp>
            <p:nvSpPr>
              <p:cNvPr id="18" name="직사각형 17"/>
              <p:cNvSpPr/>
              <p:nvPr/>
            </p:nvSpPr>
            <p:spPr>
              <a:xfrm>
                <a:off x="1979642" y="3469237"/>
                <a:ext cx="1402043" cy="284057"/>
              </a:xfrm>
              <a:prstGeom prst="rect">
                <a:avLst/>
              </a:prstGeom>
              <a:noFill/>
              <a:ln w="57150">
                <a:solidFill>
                  <a:srgbClr val="E26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250253" y="2207353"/>
                <a:ext cx="327205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2000" dirty="0" smtClean="0">
                    <a:solidFill>
                      <a:srgbClr val="D92B2B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내 강의실 </a:t>
                </a:r>
                <a:r>
                  <a:rPr lang="ko-KR" altLang="en-US" sz="2000" dirty="0" err="1" smtClean="0">
                    <a:solidFill>
                      <a:srgbClr val="D92B2B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바로가기</a:t>
                </a:r>
                <a:r>
                  <a:rPr lang="ko-KR" altLang="en-US" sz="20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클릭</a:t>
                </a:r>
                <a:r>
                  <a:rPr lang="en-US" altLang="ko-KR" sz="20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~!</a:t>
                </a:r>
                <a:endParaRPr lang="ko-KR" altLang="en-US" sz="20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754529" y="1850862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200" b="1" dirty="0" smtClean="0">
                  <a:solidFill>
                    <a:srgbClr val="D92B2B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①</a:t>
              </a:r>
              <a:endParaRPr lang="ko-KR" altLang="en-US" sz="3200" b="1" dirty="0">
                <a:solidFill>
                  <a:srgbClr val="D92B2B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5240726" y="1450752"/>
            <a:ext cx="6217830" cy="4470420"/>
            <a:chOff x="5240726" y="1450752"/>
            <a:chExt cx="6217830" cy="4470420"/>
          </a:xfrm>
        </p:grpSpPr>
        <p:grpSp>
          <p:nvGrpSpPr>
            <p:cNvPr id="22" name="그룹 21"/>
            <p:cNvGrpSpPr/>
            <p:nvPr/>
          </p:nvGrpSpPr>
          <p:grpSpPr>
            <a:xfrm>
              <a:off x="5240726" y="1450752"/>
              <a:ext cx="6217830" cy="4234541"/>
              <a:chOff x="5348303" y="1355328"/>
              <a:chExt cx="6217830" cy="4762898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5348303" y="1355328"/>
                <a:ext cx="3518912" cy="4500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20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학습관리시스템 → 내 강의실</a:t>
                </a:r>
                <a:endParaRPr lang="ko-KR" altLang="en-US" sz="20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pic>
            <p:nvPicPr>
              <p:cNvPr id="2" name="그림 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48303" y="1874596"/>
                <a:ext cx="6217830" cy="4243630"/>
              </a:xfrm>
              <a:prstGeom prst="rect">
                <a:avLst/>
              </a:prstGeom>
            </p:spPr>
          </p:pic>
        </p:grpSp>
        <p:sp>
          <p:nvSpPr>
            <p:cNvPr id="25" name="TextBox 24"/>
            <p:cNvSpPr txBox="1"/>
            <p:nvPr/>
          </p:nvSpPr>
          <p:spPr>
            <a:xfrm>
              <a:off x="6381523" y="5521062"/>
              <a:ext cx="43909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0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자신이 수강하고 있는</a:t>
              </a:r>
              <a:r>
                <a:rPr lang="en-US" altLang="ko-KR" sz="2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20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교과목이 표시</a:t>
              </a:r>
              <a:endPara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4" name="직사각형 3"/>
          <p:cNvSpPr/>
          <p:nvPr/>
        </p:nvSpPr>
        <p:spPr>
          <a:xfrm>
            <a:off x="1" y="0"/>
            <a:ext cx="402986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37953" y="265814"/>
            <a:ext cx="22974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 smtClean="0">
                <a:solidFill>
                  <a:srgbClr val="DF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en-US" altLang="ko-KR" sz="2800" b="1" dirty="0" smtClean="0">
                <a:solidFill>
                  <a:srgbClr val="DF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내 강의실 </a:t>
            </a:r>
            <a:endParaRPr lang="ko-KR" altLang="en-US" sz="2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1052047" y="3416968"/>
            <a:ext cx="3296574" cy="1400213"/>
            <a:chOff x="1116469" y="3619685"/>
            <a:chExt cx="3296574" cy="1400213"/>
          </a:xfrm>
        </p:grpSpPr>
        <p:sp>
          <p:nvSpPr>
            <p:cNvPr id="20" name="직사각형 10"/>
            <p:cNvSpPr/>
            <p:nvPr/>
          </p:nvSpPr>
          <p:spPr>
            <a:xfrm rot="10012979">
              <a:off x="1154513" y="3619685"/>
              <a:ext cx="3177458" cy="1153157"/>
            </a:xfrm>
            <a:custGeom>
              <a:avLst/>
              <a:gdLst>
                <a:gd name="connsiteX0" fmla="*/ 0 w 2440393"/>
                <a:gd name="connsiteY0" fmla="*/ 0 h 2189336"/>
                <a:gd name="connsiteX1" fmla="*/ 2440393 w 2440393"/>
                <a:gd name="connsiteY1" fmla="*/ 0 h 2189336"/>
                <a:gd name="connsiteX2" fmla="*/ 2440393 w 2440393"/>
                <a:gd name="connsiteY2" fmla="*/ 2189336 h 2189336"/>
                <a:gd name="connsiteX3" fmla="*/ 0 w 2440393"/>
                <a:gd name="connsiteY3" fmla="*/ 2189336 h 2189336"/>
                <a:gd name="connsiteX4" fmla="*/ 0 w 2440393"/>
                <a:gd name="connsiteY4" fmla="*/ 0 h 2189336"/>
                <a:gd name="connsiteX0" fmla="*/ 0 w 2440393"/>
                <a:gd name="connsiteY0" fmla="*/ 0 h 2189336"/>
                <a:gd name="connsiteX1" fmla="*/ 2440393 w 2440393"/>
                <a:gd name="connsiteY1" fmla="*/ 0 h 2189336"/>
                <a:gd name="connsiteX2" fmla="*/ 781714 w 2440393"/>
                <a:gd name="connsiteY2" fmla="*/ 2189336 h 2189336"/>
                <a:gd name="connsiteX3" fmla="*/ 0 w 2440393"/>
                <a:gd name="connsiteY3" fmla="*/ 2189336 h 2189336"/>
                <a:gd name="connsiteX4" fmla="*/ 0 w 2440393"/>
                <a:gd name="connsiteY4" fmla="*/ 0 h 2189336"/>
                <a:gd name="connsiteX0" fmla="*/ 244549 w 2684942"/>
                <a:gd name="connsiteY0" fmla="*/ 0 h 2189336"/>
                <a:gd name="connsiteX1" fmla="*/ 2684942 w 2684942"/>
                <a:gd name="connsiteY1" fmla="*/ 0 h 2189336"/>
                <a:gd name="connsiteX2" fmla="*/ 1026263 w 2684942"/>
                <a:gd name="connsiteY2" fmla="*/ 2189336 h 2189336"/>
                <a:gd name="connsiteX3" fmla="*/ 0 w 2684942"/>
                <a:gd name="connsiteY3" fmla="*/ 2189336 h 2189336"/>
                <a:gd name="connsiteX4" fmla="*/ 244549 w 2684942"/>
                <a:gd name="connsiteY4" fmla="*/ 0 h 2189336"/>
                <a:gd name="connsiteX0" fmla="*/ 244549 w 2684942"/>
                <a:gd name="connsiteY0" fmla="*/ 0 h 2806024"/>
                <a:gd name="connsiteX1" fmla="*/ 2684942 w 2684942"/>
                <a:gd name="connsiteY1" fmla="*/ 616688 h 2806024"/>
                <a:gd name="connsiteX2" fmla="*/ 1026263 w 2684942"/>
                <a:gd name="connsiteY2" fmla="*/ 2806024 h 2806024"/>
                <a:gd name="connsiteX3" fmla="*/ 0 w 2684942"/>
                <a:gd name="connsiteY3" fmla="*/ 2806024 h 2806024"/>
                <a:gd name="connsiteX4" fmla="*/ 244549 w 2684942"/>
                <a:gd name="connsiteY4" fmla="*/ 0 h 2806024"/>
                <a:gd name="connsiteX0" fmla="*/ 128698 w 2684942"/>
                <a:gd name="connsiteY0" fmla="*/ 0 h 2905324"/>
                <a:gd name="connsiteX1" fmla="*/ 2684942 w 2684942"/>
                <a:gd name="connsiteY1" fmla="*/ 715988 h 2905324"/>
                <a:gd name="connsiteX2" fmla="*/ 1026263 w 2684942"/>
                <a:gd name="connsiteY2" fmla="*/ 2905324 h 2905324"/>
                <a:gd name="connsiteX3" fmla="*/ 0 w 2684942"/>
                <a:gd name="connsiteY3" fmla="*/ 2905324 h 2905324"/>
                <a:gd name="connsiteX4" fmla="*/ 128698 w 2684942"/>
                <a:gd name="connsiteY4" fmla="*/ 0 h 2905324"/>
                <a:gd name="connsiteX0" fmla="*/ 128698 w 2800793"/>
                <a:gd name="connsiteY0" fmla="*/ 0 h 2905324"/>
                <a:gd name="connsiteX1" fmla="*/ 2800793 w 2800793"/>
                <a:gd name="connsiteY1" fmla="*/ 715987 h 2905324"/>
                <a:gd name="connsiteX2" fmla="*/ 1026263 w 2800793"/>
                <a:gd name="connsiteY2" fmla="*/ 2905324 h 2905324"/>
                <a:gd name="connsiteX3" fmla="*/ 0 w 2800793"/>
                <a:gd name="connsiteY3" fmla="*/ 2905324 h 2905324"/>
                <a:gd name="connsiteX4" fmla="*/ 128698 w 2800793"/>
                <a:gd name="connsiteY4" fmla="*/ 0 h 2905324"/>
                <a:gd name="connsiteX0" fmla="*/ 128698 w 2800793"/>
                <a:gd name="connsiteY0" fmla="*/ 0 h 2756374"/>
                <a:gd name="connsiteX1" fmla="*/ 2800793 w 2800793"/>
                <a:gd name="connsiteY1" fmla="*/ 567037 h 2756374"/>
                <a:gd name="connsiteX2" fmla="*/ 1026263 w 2800793"/>
                <a:gd name="connsiteY2" fmla="*/ 2756374 h 2756374"/>
                <a:gd name="connsiteX3" fmla="*/ 0 w 2800793"/>
                <a:gd name="connsiteY3" fmla="*/ 2756374 h 2756374"/>
                <a:gd name="connsiteX4" fmla="*/ 128698 w 2800793"/>
                <a:gd name="connsiteY4" fmla="*/ 0 h 2756374"/>
                <a:gd name="connsiteX0" fmla="*/ 45947 w 2718042"/>
                <a:gd name="connsiteY0" fmla="*/ 0 h 2756374"/>
                <a:gd name="connsiteX1" fmla="*/ 2718042 w 2718042"/>
                <a:gd name="connsiteY1" fmla="*/ 567037 h 2756374"/>
                <a:gd name="connsiteX2" fmla="*/ 943512 w 2718042"/>
                <a:gd name="connsiteY2" fmla="*/ 2756374 h 2756374"/>
                <a:gd name="connsiteX3" fmla="*/ 0 w 2718042"/>
                <a:gd name="connsiteY3" fmla="*/ 2756374 h 2756374"/>
                <a:gd name="connsiteX4" fmla="*/ 45947 w 2718042"/>
                <a:gd name="connsiteY4" fmla="*/ 0 h 2756374"/>
                <a:gd name="connsiteX0" fmla="*/ 45947 w 2718042"/>
                <a:gd name="connsiteY0" fmla="*/ 0 h 2756374"/>
                <a:gd name="connsiteX1" fmla="*/ 2718042 w 2718042"/>
                <a:gd name="connsiteY1" fmla="*/ 567037 h 2756374"/>
                <a:gd name="connsiteX2" fmla="*/ 662161 w 2718042"/>
                <a:gd name="connsiteY2" fmla="*/ 2756374 h 2756374"/>
                <a:gd name="connsiteX3" fmla="*/ 0 w 2718042"/>
                <a:gd name="connsiteY3" fmla="*/ 2756374 h 2756374"/>
                <a:gd name="connsiteX4" fmla="*/ 45947 w 2718042"/>
                <a:gd name="connsiteY4" fmla="*/ 0 h 2756374"/>
                <a:gd name="connsiteX0" fmla="*/ 45947 w 2718042"/>
                <a:gd name="connsiteY0" fmla="*/ 0 h 2756374"/>
                <a:gd name="connsiteX1" fmla="*/ 2718042 w 2718042"/>
                <a:gd name="connsiteY1" fmla="*/ 567037 h 2756374"/>
                <a:gd name="connsiteX2" fmla="*/ 2052880 w 2718042"/>
                <a:gd name="connsiteY2" fmla="*/ 2111814 h 2756374"/>
                <a:gd name="connsiteX3" fmla="*/ 0 w 2718042"/>
                <a:gd name="connsiteY3" fmla="*/ 2756374 h 2756374"/>
                <a:gd name="connsiteX4" fmla="*/ 45947 w 2718042"/>
                <a:gd name="connsiteY4" fmla="*/ 0 h 2756374"/>
                <a:gd name="connsiteX0" fmla="*/ 136543 w 2808638"/>
                <a:gd name="connsiteY0" fmla="*/ 0 h 2111813"/>
                <a:gd name="connsiteX1" fmla="*/ 2808638 w 2808638"/>
                <a:gd name="connsiteY1" fmla="*/ 567037 h 2111813"/>
                <a:gd name="connsiteX2" fmla="*/ 2143476 w 2808638"/>
                <a:gd name="connsiteY2" fmla="*/ 2111814 h 2111813"/>
                <a:gd name="connsiteX3" fmla="*/ 1 w 2808638"/>
                <a:gd name="connsiteY3" fmla="*/ 1613696 h 2111813"/>
                <a:gd name="connsiteX4" fmla="*/ 136543 w 2808638"/>
                <a:gd name="connsiteY4" fmla="*/ 0 h 2111813"/>
                <a:gd name="connsiteX0" fmla="*/ 0 w 4341503"/>
                <a:gd name="connsiteY0" fmla="*/ -1 h 2823696"/>
                <a:gd name="connsiteX1" fmla="*/ 4341503 w 4341503"/>
                <a:gd name="connsiteY1" fmla="*/ 1278918 h 2823696"/>
                <a:gd name="connsiteX2" fmla="*/ 3676341 w 4341503"/>
                <a:gd name="connsiteY2" fmla="*/ 2823695 h 2823696"/>
                <a:gd name="connsiteX3" fmla="*/ 1532866 w 4341503"/>
                <a:gd name="connsiteY3" fmla="*/ 2325577 h 2823696"/>
                <a:gd name="connsiteX4" fmla="*/ 0 w 4341503"/>
                <a:gd name="connsiteY4" fmla="*/ -1 h 2823696"/>
                <a:gd name="connsiteX0" fmla="*/ 0 w 4927855"/>
                <a:gd name="connsiteY0" fmla="*/ 1 h 2823696"/>
                <a:gd name="connsiteX1" fmla="*/ 4927855 w 4927855"/>
                <a:gd name="connsiteY1" fmla="*/ 2044310 h 2823696"/>
                <a:gd name="connsiteX2" fmla="*/ 3676341 w 4927855"/>
                <a:gd name="connsiteY2" fmla="*/ 2823697 h 2823696"/>
                <a:gd name="connsiteX3" fmla="*/ 1532866 w 4927855"/>
                <a:gd name="connsiteY3" fmla="*/ 2325579 h 2823696"/>
                <a:gd name="connsiteX4" fmla="*/ 0 w 4927855"/>
                <a:gd name="connsiteY4" fmla="*/ 1 h 2823696"/>
                <a:gd name="connsiteX0" fmla="*/ 0 w 5274641"/>
                <a:gd name="connsiteY0" fmla="*/ -1 h 1918884"/>
                <a:gd name="connsiteX1" fmla="*/ 5274641 w 5274641"/>
                <a:gd name="connsiteY1" fmla="*/ 1139496 h 1918884"/>
                <a:gd name="connsiteX2" fmla="*/ 4023127 w 5274641"/>
                <a:gd name="connsiteY2" fmla="*/ 1918883 h 1918884"/>
                <a:gd name="connsiteX3" fmla="*/ 1879652 w 5274641"/>
                <a:gd name="connsiteY3" fmla="*/ 1420765 h 1918884"/>
                <a:gd name="connsiteX4" fmla="*/ 0 w 5274641"/>
                <a:gd name="connsiteY4" fmla="*/ -1 h 1918884"/>
                <a:gd name="connsiteX0" fmla="*/ 0 w 5477759"/>
                <a:gd name="connsiteY0" fmla="*/ 1 h 1918884"/>
                <a:gd name="connsiteX1" fmla="*/ 5477760 w 5477759"/>
                <a:gd name="connsiteY1" fmla="*/ 1288790 h 1918884"/>
                <a:gd name="connsiteX2" fmla="*/ 4023127 w 5477759"/>
                <a:gd name="connsiteY2" fmla="*/ 1918885 h 1918884"/>
                <a:gd name="connsiteX3" fmla="*/ 1879652 w 5477759"/>
                <a:gd name="connsiteY3" fmla="*/ 1420767 h 1918884"/>
                <a:gd name="connsiteX4" fmla="*/ 0 w 5477759"/>
                <a:gd name="connsiteY4" fmla="*/ 1 h 1918884"/>
                <a:gd name="connsiteX0" fmla="*/ 1 w 4945859"/>
                <a:gd name="connsiteY0" fmla="*/ 0 h 1794941"/>
                <a:gd name="connsiteX1" fmla="*/ 4945859 w 4945859"/>
                <a:gd name="connsiteY1" fmla="*/ 1164845 h 1794941"/>
                <a:gd name="connsiteX2" fmla="*/ 3491226 w 4945859"/>
                <a:gd name="connsiteY2" fmla="*/ 1794940 h 1794941"/>
                <a:gd name="connsiteX3" fmla="*/ 1347751 w 4945859"/>
                <a:gd name="connsiteY3" fmla="*/ 1296822 h 1794941"/>
                <a:gd name="connsiteX4" fmla="*/ 1 w 4945859"/>
                <a:gd name="connsiteY4" fmla="*/ 0 h 1794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45859" h="1794941">
                  <a:moveTo>
                    <a:pt x="1" y="0"/>
                  </a:moveTo>
                  <a:lnTo>
                    <a:pt x="4945859" y="1164845"/>
                  </a:lnTo>
                  <a:lnTo>
                    <a:pt x="3491226" y="1794940"/>
                  </a:lnTo>
                  <a:lnTo>
                    <a:pt x="1347751" y="12968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6469" y="4341106"/>
              <a:ext cx="3296574" cy="678792"/>
            </a:xfrm>
            <a:prstGeom prst="rect">
              <a:avLst/>
            </a:prstGeom>
          </p:spPr>
        </p:pic>
      </p:grpSp>
      <p:grpSp>
        <p:nvGrpSpPr>
          <p:cNvPr id="7" name="그룹 6"/>
          <p:cNvGrpSpPr/>
          <p:nvPr/>
        </p:nvGrpSpPr>
        <p:grpSpPr>
          <a:xfrm>
            <a:off x="6899602" y="3935773"/>
            <a:ext cx="4261567" cy="1456644"/>
            <a:chOff x="6899602" y="3935773"/>
            <a:chExt cx="4261567" cy="1456644"/>
          </a:xfrm>
        </p:grpSpPr>
        <p:sp>
          <p:nvSpPr>
            <p:cNvPr id="3" name="직사각형 2"/>
            <p:cNvSpPr/>
            <p:nvPr/>
          </p:nvSpPr>
          <p:spPr>
            <a:xfrm>
              <a:off x="6899602" y="4520548"/>
              <a:ext cx="4261567" cy="871869"/>
            </a:xfrm>
            <a:prstGeom prst="rect">
              <a:avLst/>
            </a:prstGeom>
            <a:noFill/>
            <a:ln w="57150">
              <a:solidFill>
                <a:srgbClr val="E26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631255" y="3935773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200" b="1" dirty="0" smtClean="0">
                  <a:solidFill>
                    <a:srgbClr val="D92B2B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②</a:t>
              </a:r>
              <a:endParaRPr lang="ko-KR" altLang="en-US" sz="3200" b="1" dirty="0">
                <a:solidFill>
                  <a:srgbClr val="D92B2B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74257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32"/>
          <p:cNvGrpSpPr/>
          <p:nvPr/>
        </p:nvGrpSpPr>
        <p:grpSpPr>
          <a:xfrm>
            <a:off x="924922" y="1734764"/>
            <a:ext cx="8251953" cy="4652849"/>
            <a:chOff x="924922" y="1734764"/>
            <a:chExt cx="9328487" cy="4652849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4922" y="1734764"/>
              <a:ext cx="8591817" cy="4389589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2758086" y="5064174"/>
              <a:ext cx="7495323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※ </a:t>
              </a:r>
              <a:r>
                <a:rPr lang="ko-KR" altLang="en-US" sz="20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유의사항</a:t>
              </a:r>
              <a:endPara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r>
                <a:rPr lang="ko-KR" altLang="en-US" sz="20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 </a:t>
              </a:r>
              <a:r>
                <a:rPr lang="en-US" altLang="ko-KR" sz="20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- </a:t>
              </a:r>
              <a:r>
                <a:rPr lang="ko-KR" altLang="en-US" sz="2000" dirty="0" err="1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학습기간</a:t>
              </a:r>
              <a:r>
                <a:rPr lang="en-US" altLang="ko-KR" sz="20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20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내 </a:t>
              </a:r>
              <a:r>
                <a:rPr lang="ko-KR" altLang="en-US" sz="2000" dirty="0" err="1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학습완료</a:t>
              </a:r>
              <a:r>
                <a:rPr lang="ko-KR" altLang="en-US" sz="20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en-US" altLang="ko-KR" sz="20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:</a:t>
              </a:r>
              <a:r>
                <a:rPr lang="ko-KR" altLang="en-US" sz="20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20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출석</a:t>
              </a:r>
              <a:r>
                <a:rPr lang="ko-KR" altLang="en-US" sz="20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으로 인정</a:t>
              </a:r>
              <a:endPara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r>
                <a:rPr lang="ko-KR" altLang="en-US" sz="2000" dirty="0" smtClean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 </a:t>
              </a:r>
              <a:r>
                <a:rPr lang="en-US" altLang="ko-KR" sz="2000" dirty="0" smtClean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-</a:t>
              </a:r>
              <a:r>
                <a:rPr lang="ko-KR" altLang="en-US" sz="2000" dirty="0" smtClean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2000" dirty="0" err="1" smtClean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학습기간</a:t>
              </a:r>
              <a:r>
                <a:rPr lang="ko-KR" altLang="en-US" sz="2000" dirty="0" smtClean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이후 </a:t>
              </a:r>
              <a:r>
                <a:rPr lang="ko-KR" altLang="en-US" sz="2000" dirty="0" err="1" smtClean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학습완료</a:t>
              </a:r>
              <a:r>
                <a:rPr lang="ko-KR" altLang="en-US" sz="2000" dirty="0" smtClean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en-US" altLang="ko-KR" sz="2000" dirty="0" smtClean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:</a:t>
              </a:r>
              <a:r>
                <a:rPr lang="ko-KR" altLang="en-US" sz="2000" dirty="0" smtClean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수강은 가능하나 지각 처리</a:t>
              </a:r>
              <a:endParaRPr lang="en-US" altLang="ko-KR" sz="20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r>
                <a:rPr lang="en-US" altLang="ko-KR" sz="2000" dirty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en-US" altLang="ko-KR" sz="2000" dirty="0" smtClean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  (</a:t>
              </a:r>
              <a:r>
                <a:rPr lang="ko-KR" altLang="en-US" sz="2000" dirty="0" smtClean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지각 </a:t>
              </a:r>
              <a:r>
                <a:rPr lang="en-US" altLang="ko-KR" sz="2000" dirty="0" smtClean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3</a:t>
              </a:r>
              <a:r>
                <a:rPr lang="ko-KR" altLang="en-US" sz="2000" dirty="0" smtClean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회는 결석 </a:t>
              </a:r>
              <a:r>
                <a:rPr lang="en-US" altLang="ko-KR" sz="2000" dirty="0" smtClean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1</a:t>
              </a:r>
              <a:r>
                <a:rPr lang="ko-KR" altLang="en-US" sz="2000" dirty="0" smtClean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회로 처리</a:t>
              </a:r>
              <a:r>
                <a:rPr lang="en-US" altLang="ko-KR" sz="2000" dirty="0" smtClean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endParaRPr lang="ko-KR" altLang="en-US" sz="20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4" name="직사각형 3"/>
          <p:cNvSpPr/>
          <p:nvPr/>
        </p:nvSpPr>
        <p:spPr>
          <a:xfrm>
            <a:off x="1" y="0"/>
            <a:ext cx="402986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0" name="그룹 29"/>
          <p:cNvGrpSpPr/>
          <p:nvPr/>
        </p:nvGrpSpPr>
        <p:grpSpPr>
          <a:xfrm>
            <a:off x="924922" y="2645274"/>
            <a:ext cx="1592071" cy="646331"/>
            <a:chOff x="924922" y="2645274"/>
            <a:chExt cx="1592071" cy="646331"/>
          </a:xfrm>
        </p:grpSpPr>
        <p:sp>
          <p:nvSpPr>
            <p:cNvPr id="14" name="직사각형 13"/>
            <p:cNvSpPr/>
            <p:nvPr/>
          </p:nvSpPr>
          <p:spPr>
            <a:xfrm>
              <a:off x="924922" y="2806994"/>
              <a:ext cx="999460" cy="372139"/>
            </a:xfrm>
            <a:prstGeom prst="rect">
              <a:avLst/>
            </a:prstGeom>
            <a:noFill/>
            <a:ln w="50800">
              <a:solidFill>
                <a:srgbClr val="E26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870662" y="2645274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6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①</a:t>
              </a:r>
              <a:endParaRPr lang="ko-KR" altLang="en-US" sz="3600" b="1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31" name="그룹 30"/>
          <p:cNvGrpSpPr/>
          <p:nvPr/>
        </p:nvGrpSpPr>
        <p:grpSpPr>
          <a:xfrm>
            <a:off x="3570770" y="3886489"/>
            <a:ext cx="1489892" cy="1079464"/>
            <a:chOff x="3964610" y="3885941"/>
            <a:chExt cx="1489892" cy="1079464"/>
          </a:xfrm>
        </p:grpSpPr>
        <p:sp>
          <p:nvSpPr>
            <p:cNvPr id="27" name="직사각형 26"/>
            <p:cNvSpPr/>
            <p:nvPr/>
          </p:nvSpPr>
          <p:spPr>
            <a:xfrm>
              <a:off x="4551630" y="4089047"/>
              <a:ext cx="902872" cy="876358"/>
            </a:xfrm>
            <a:prstGeom prst="rect">
              <a:avLst/>
            </a:prstGeom>
            <a:noFill/>
            <a:ln w="50800">
              <a:solidFill>
                <a:srgbClr val="E26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964610" y="3885941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6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②</a:t>
              </a:r>
              <a:endParaRPr lang="ko-KR" altLang="en-US" sz="3600" b="1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42" name="그룹 41"/>
          <p:cNvGrpSpPr/>
          <p:nvPr/>
        </p:nvGrpSpPr>
        <p:grpSpPr>
          <a:xfrm>
            <a:off x="8572989" y="2993063"/>
            <a:ext cx="3490057" cy="1379714"/>
            <a:chOff x="8710459" y="3291605"/>
            <a:chExt cx="3490058" cy="1379714"/>
          </a:xfrm>
        </p:grpSpPr>
        <p:pic>
          <p:nvPicPr>
            <p:cNvPr id="37" name="그림 3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30463" y="3291605"/>
              <a:ext cx="2289505" cy="384497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8710459" y="3747989"/>
              <a:ext cx="349005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학</a:t>
              </a:r>
              <a:r>
                <a:rPr lang="ko-KR" altLang="en-US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습</a:t>
              </a:r>
              <a:r>
                <a:rPr lang="ko-KR" altLang="en-US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기간 내에 </a:t>
              </a:r>
              <a:r>
                <a:rPr lang="ko-KR" altLang="en-US" dirty="0" err="1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학습완료하면</a:t>
              </a:r>
              <a:r>
                <a:rPr lang="ko-KR" altLang="en-US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endPara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r>
                <a:rPr lang="ko-KR" altLang="en-US" dirty="0" err="1" smtClean="0">
                  <a:solidFill>
                    <a:srgbClr val="00B05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학습완료</a:t>
              </a:r>
              <a:r>
                <a:rPr lang="en-US" altLang="ko-KR" dirty="0" smtClean="0">
                  <a:solidFill>
                    <a:srgbClr val="00B05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dirty="0" smtClean="0">
                  <a:solidFill>
                    <a:srgbClr val="00B05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복습하기</a:t>
              </a:r>
              <a:r>
                <a:rPr lang="en-US" altLang="ko-KR" dirty="0" smtClean="0">
                  <a:solidFill>
                    <a:srgbClr val="00B05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r>
                <a:rPr lang="ko-KR" altLang="en-US" dirty="0" smtClean="0">
                  <a:solidFill>
                    <a:srgbClr val="00B05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상태로 </a:t>
              </a:r>
              <a:r>
                <a:rPr lang="ko-KR" altLang="en-US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변경</a:t>
              </a:r>
              <a:endPara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endParaRPr lang="ko-KR" altLang="en-US" dirty="0"/>
            </a:p>
          </p:txBody>
        </p:sp>
      </p:grpSp>
      <p:cxnSp>
        <p:nvCxnSpPr>
          <p:cNvPr id="40" name="꺾인 연결선 39"/>
          <p:cNvCxnSpPr/>
          <p:nvPr/>
        </p:nvCxnSpPr>
        <p:spPr>
          <a:xfrm flipV="1">
            <a:off x="5078725" y="3908914"/>
            <a:ext cx="3300943" cy="677116"/>
          </a:xfrm>
          <a:prstGeom prst="bentConnector3">
            <a:avLst/>
          </a:prstGeom>
          <a:ln w="60325">
            <a:solidFill>
              <a:srgbClr val="E26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37953" y="265814"/>
            <a:ext cx="20441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 smtClean="0">
                <a:solidFill>
                  <a:srgbClr val="DF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en-US" altLang="ko-KR" sz="2800" b="1" dirty="0" smtClean="0">
                <a:solidFill>
                  <a:srgbClr val="DF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학습하기</a:t>
            </a:r>
            <a:endParaRPr lang="ko-KR" altLang="en-US" sz="2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60958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" y="0"/>
            <a:ext cx="402986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106873" y="1231625"/>
            <a:ext cx="95494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buAutoNum type="arabicPeriod"/>
            </a:pP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강의 전체를 수강했을 때 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출석 완료</a:t>
            </a:r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20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강의영상을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끝까지 시청 완료해야 출석 인정</a:t>
            </a:r>
            <a:endParaRPr lang="en-US" altLang="ko-KR" sz="2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본 강의는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b="1" dirty="0" smtClean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PC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로 수강하기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복습하기는 </a:t>
            </a:r>
            <a:r>
              <a:rPr lang="ko-KR" altLang="en-US" sz="2000" b="1" dirty="0" smtClean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모바일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로 가능</a:t>
            </a:r>
            <a:endParaRPr lang="en-US" altLang="ko-KR" sz="2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모바일로 본 강의를 수강하면 출석 인정 안됨</a:t>
            </a:r>
            <a:endParaRPr lang="en-US" altLang="ko-KR" sz="2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3.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0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학습기간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내에 수강 완료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000" b="1" dirty="0" smtClean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출석</a:t>
            </a:r>
            <a:endParaRPr lang="en-US" altLang="ko-KR" sz="20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sz="20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학습기간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이후 수강 완료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000" b="1" dirty="0" smtClean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지각</a:t>
            </a:r>
            <a:endParaRPr lang="en-US" altLang="ko-KR" sz="20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수강 미완료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000" b="1" dirty="0" smtClean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결석</a:t>
            </a:r>
            <a:endParaRPr lang="en-US" altLang="ko-KR" sz="20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</a:p>
          <a:p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4. </a:t>
            </a:r>
            <a:r>
              <a:rPr lang="ko-KR" altLang="en-US" sz="20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학습기간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이후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학습하기는 가능하나 출석 인정 안됨</a:t>
            </a:r>
            <a:endParaRPr lang="en-US" altLang="ko-KR" sz="2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ko-KR" alt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 rot="253192">
            <a:off x="4639944" y="95831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953" y="265814"/>
            <a:ext cx="21707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 smtClean="0">
                <a:solidFill>
                  <a:srgbClr val="DF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r>
              <a:rPr lang="en-US" altLang="ko-KR" sz="2800" b="1" dirty="0" smtClean="0">
                <a:solidFill>
                  <a:srgbClr val="DF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8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출석안내</a:t>
            </a:r>
            <a:r>
              <a:rPr lang="ko-KR" altLang="en-US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ko-KR" altLang="en-US" sz="2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564320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" y="0"/>
            <a:ext cx="402986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 rot="253192">
            <a:off x="4639944" y="95831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732" y="1743595"/>
            <a:ext cx="9610292" cy="14465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73732" y="1514467"/>
            <a:ext cx="2672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solidFill>
                  <a:srgbClr val="D92B2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학습하기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▶ </a:t>
            </a:r>
            <a:r>
              <a:rPr lang="ko-KR" altLang="en-US" sz="20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학습안함</a:t>
            </a:r>
            <a:endParaRPr lang="ko-KR" alt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73732" y="3090018"/>
            <a:ext cx="8832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err="1" smtClean="0">
                <a:solidFill>
                  <a:srgbClr val="D92B2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학습중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▶ </a:t>
            </a:r>
            <a:r>
              <a:rPr lang="ko-KR" altLang="en-US" sz="20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학습현황에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자신이 들은 시간이 나옴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20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학습안함이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나오면 미완료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ko-KR" alt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73732" y="4723399"/>
            <a:ext cx="2852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solidFill>
                  <a:srgbClr val="D92B2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복습하기  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▶ </a:t>
            </a:r>
            <a:r>
              <a:rPr lang="ko-KR" altLang="en-US" sz="20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학습완료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ko-KR" alt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915" y="5123509"/>
            <a:ext cx="9413456" cy="119798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5915" y="3546641"/>
            <a:ext cx="9337112" cy="1090209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5213315" y="4323767"/>
            <a:ext cx="1995055" cy="336524"/>
          </a:xfrm>
          <a:prstGeom prst="rect">
            <a:avLst/>
          </a:prstGeom>
          <a:noFill/>
          <a:ln w="38100">
            <a:solidFill>
              <a:srgbClr val="D92B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5213315" y="5964382"/>
            <a:ext cx="1995055" cy="357112"/>
          </a:xfrm>
          <a:prstGeom prst="rect">
            <a:avLst/>
          </a:prstGeom>
          <a:noFill/>
          <a:ln w="38100">
            <a:solidFill>
              <a:srgbClr val="D92B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화살표 연결선 13"/>
          <p:cNvCxnSpPr/>
          <p:nvPr/>
        </p:nvCxnSpPr>
        <p:spPr>
          <a:xfrm>
            <a:off x="6598227" y="4561609"/>
            <a:ext cx="10391" cy="280555"/>
          </a:xfrm>
          <a:prstGeom prst="straightConnector1">
            <a:avLst/>
          </a:prstGeom>
          <a:ln w="28575">
            <a:solidFill>
              <a:srgbClr val="D92B2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044471" y="4808673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들은 시간</a:t>
            </a:r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37953" y="265814"/>
            <a:ext cx="20441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 smtClean="0">
                <a:solidFill>
                  <a:srgbClr val="DF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r>
              <a:rPr lang="en-US" altLang="ko-KR" sz="2800" b="1" dirty="0" smtClean="0">
                <a:solidFill>
                  <a:srgbClr val="DF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8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출석안내</a:t>
            </a:r>
            <a:endParaRPr lang="ko-KR" altLang="en-US" sz="2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295266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268</Words>
  <Application>Microsoft Office PowerPoint</Application>
  <PresentationFormat>사용자 지정</PresentationFormat>
  <Paragraphs>77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6" baseType="lpstr">
      <vt:lpstr>굴림</vt:lpstr>
      <vt:lpstr>Arial</vt:lpstr>
      <vt:lpstr>맑은 고딕</vt:lpstr>
      <vt:lpstr>Office 테마</vt:lpstr>
      <vt:lpstr>학습자용  원격수업 매뉴얼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감사합니다.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학습자용  가상강좌 메뉴얼</dc:title>
  <dc:creator>신효솜</dc:creator>
  <cp:lastModifiedBy>YNC</cp:lastModifiedBy>
  <cp:revision>61</cp:revision>
  <dcterms:created xsi:type="dcterms:W3CDTF">2018-02-23T00:21:05Z</dcterms:created>
  <dcterms:modified xsi:type="dcterms:W3CDTF">2019-03-05T07:14:32Z</dcterms:modified>
</cp:coreProperties>
</file>